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46" r:id="rId2"/>
    <p:sldId id="322" r:id="rId3"/>
    <p:sldId id="298" r:id="rId4"/>
    <p:sldId id="338" r:id="rId5"/>
    <p:sldId id="339" r:id="rId6"/>
    <p:sldId id="340" r:id="rId7"/>
    <p:sldId id="337" r:id="rId8"/>
    <p:sldId id="324" r:id="rId9"/>
    <p:sldId id="300" r:id="rId10"/>
    <p:sldId id="341" r:id="rId11"/>
    <p:sldId id="342" r:id="rId12"/>
    <p:sldId id="343" r:id="rId13"/>
    <p:sldId id="329" r:id="rId14"/>
    <p:sldId id="331" r:id="rId15"/>
    <p:sldId id="330" r:id="rId16"/>
    <p:sldId id="334" r:id="rId17"/>
    <p:sldId id="333" r:id="rId18"/>
    <p:sldId id="335" r:id="rId19"/>
    <p:sldId id="344" r:id="rId20"/>
    <p:sldId id="345" r:id="rId21"/>
    <p:sldId id="33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1" autoAdjust="0"/>
    <p:restoredTop sz="82956" autoAdjust="0"/>
  </p:normalViewPr>
  <p:slideViewPr>
    <p:cSldViewPr snapToGrid="0">
      <p:cViewPr varScale="1">
        <p:scale>
          <a:sx n="10" d="100"/>
          <a:sy n="10" d="100"/>
        </p:scale>
        <p:origin x="-352" y="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gif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A6ABB-4389-448C-803F-308B9826511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B5697-C8D5-41BC-B37E-6820D2308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39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095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5895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2748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clone a</a:t>
            </a:r>
            <a:r>
              <a:rPr lang="en-US" baseline="0" dirty="0" smtClean="0"/>
              <a:t> community project into “My Projects” so we can make changes to it without affecting all the “Community Projects”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099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8421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680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0255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5049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3696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175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990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02940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206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9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107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480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73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5395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20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5048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44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37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44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78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442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015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6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42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06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5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6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58400" cy="49369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" y="5562600"/>
            <a:ext cx="7787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Presentation Materials Created by Mimetics Inc.  </a:t>
            </a:r>
          </a:p>
          <a:p>
            <a:r>
              <a:rPr lang="en-US" dirty="0" smtClean="0"/>
              <a:t>Free use by anyone for non-commercial purposes</a:t>
            </a:r>
          </a:p>
          <a:p>
            <a:r>
              <a:rPr lang="en-US" dirty="0" smtClean="0"/>
              <a:t>Copyrights, Trademarks and other Registered Marks the Property of their Owners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482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34005" t="14815" r="32467" b="48654"/>
          <a:stretch/>
        </p:blipFill>
        <p:spPr>
          <a:xfrm>
            <a:off x="126240" y="139849"/>
            <a:ext cx="10233374" cy="67031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380670" y="139849"/>
            <a:ext cx="16037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Var5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9329768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9380670" y="139849"/>
            <a:ext cx="16037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Var6</a:t>
            </a:r>
            <a:endParaRPr lang="en-US" sz="6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3643" t="14700" r="33978" b="46020"/>
          <a:stretch/>
        </p:blipFill>
        <p:spPr>
          <a:xfrm>
            <a:off x="549806" y="139849"/>
            <a:ext cx="6270541" cy="661663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92471" y="3851238"/>
            <a:ext cx="4479111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smtClean="0"/>
              <a:t>What does the </a:t>
            </a:r>
          </a:p>
          <a:p>
            <a:pPr algn="ctr"/>
            <a:r>
              <a:rPr lang="en-US" sz="5400" dirty="0" smtClean="0"/>
              <a:t>final Number </a:t>
            </a:r>
          </a:p>
          <a:p>
            <a:pPr algn="ctr"/>
            <a:r>
              <a:rPr lang="en-US" sz="5400" dirty="0" smtClean="0"/>
              <a:t>Represent?</a:t>
            </a:r>
            <a:endParaRPr lang="en-US" sz="5400" dirty="0"/>
          </a:p>
        </p:txBody>
      </p:sp>
      <p:sp>
        <p:nvSpPr>
          <p:cNvPr id="6" name="TextBox 5"/>
          <p:cNvSpPr txBox="1"/>
          <p:nvPr/>
        </p:nvSpPr>
        <p:spPr>
          <a:xfrm>
            <a:off x="3863680" y="782198"/>
            <a:ext cx="68717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Repeating Calculation is:</a:t>
            </a:r>
          </a:p>
          <a:p>
            <a:r>
              <a:rPr lang="en-US" sz="3600" dirty="0" smtClean="0"/>
              <a:t>sum = </a:t>
            </a:r>
            <a:r>
              <a:rPr lang="en-US" sz="3600" dirty="0" err="1" smtClean="0"/>
              <a:t>sumPrevious</a:t>
            </a:r>
            <a:r>
              <a:rPr lang="en-US" sz="3600" dirty="0" smtClean="0"/>
              <a:t> + sum2Previous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994071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enp.live.mediaspanonline.com/assets/8367549/Syndicates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30330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890352" y="0"/>
            <a:ext cx="6301648" cy="7048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The Number of Rabbits </a:t>
            </a:r>
          </a:p>
          <a:p>
            <a:pPr algn="ctr"/>
            <a:r>
              <a:rPr lang="en-US" sz="4800" dirty="0" smtClean="0"/>
              <a:t>After Unrestricted Breeding </a:t>
            </a:r>
          </a:p>
          <a:p>
            <a:pPr algn="ctr"/>
            <a:r>
              <a:rPr lang="en-US" sz="4800" dirty="0" smtClean="0"/>
              <a:t>For One Year</a:t>
            </a:r>
          </a:p>
          <a:p>
            <a:pPr algn="ctr"/>
            <a:endParaRPr lang="en-US" sz="2000" dirty="0"/>
          </a:p>
          <a:p>
            <a:pPr algn="ctr"/>
            <a:r>
              <a:rPr lang="en-US" sz="4400" dirty="0" smtClean="0"/>
              <a:t>Rabbits take 1 Month to mature and has two offspring every month</a:t>
            </a:r>
          </a:p>
          <a:p>
            <a:pPr algn="ctr"/>
            <a:endParaRPr lang="en-US" sz="2000" dirty="0"/>
          </a:p>
          <a:p>
            <a:pPr algn="ctr"/>
            <a:r>
              <a:rPr lang="en-US" sz="3600" dirty="0" smtClean="0"/>
              <a:t>Known as the “Fibonacci Sequence”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050353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://img.c4learn.com/2012/03/if-statement-in-java-programming-language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710" y="140785"/>
            <a:ext cx="6881832" cy="6629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“if” Operations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7163304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6769" t="61159" r="45202" b="33186"/>
          <a:stretch/>
        </p:blipFill>
        <p:spPr>
          <a:xfrm>
            <a:off x="706055" y="769441"/>
            <a:ext cx="3275636" cy="1386982"/>
          </a:xfrm>
          <a:prstGeom prst="rect">
            <a:avLst/>
          </a:prstGeom>
        </p:spPr>
      </p:pic>
      <p:pic>
        <p:nvPicPr>
          <p:cNvPr id="11266" name="Picture 2" descr="http://vignette2.wikia.nocookie.net/simpsons/images/1/17/Patty.jpg/revision/latest?cb=20110623163030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66996" y="120268"/>
            <a:ext cx="5101821" cy="6737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     Comparison Operators</a:t>
            </a:r>
            <a:endParaRPr lang="en-US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219919" y="1909823"/>
            <a:ext cx="78823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“</a:t>
            </a:r>
            <a:r>
              <a:rPr lang="en-US" sz="4400" b="1" dirty="0" smtClean="0">
                <a:solidFill>
                  <a:srgbClr val="FF0000"/>
                </a:solidFill>
              </a:rPr>
              <a:t>Equals</a:t>
            </a:r>
            <a:r>
              <a:rPr lang="en-US" sz="4400" dirty="0" smtClean="0"/>
              <a:t>” is A = B</a:t>
            </a:r>
          </a:p>
          <a:p>
            <a:r>
              <a:rPr lang="en-US" sz="4400" dirty="0" smtClean="0"/>
              <a:t>“</a:t>
            </a:r>
            <a:r>
              <a:rPr lang="en-US" sz="4400" b="1" dirty="0" smtClean="0">
                <a:solidFill>
                  <a:srgbClr val="FF0000"/>
                </a:solidFill>
              </a:rPr>
              <a:t>Not Equals</a:t>
            </a:r>
            <a:r>
              <a:rPr lang="en-US" sz="4400" dirty="0" smtClean="0"/>
              <a:t>” is A ≠ B</a:t>
            </a:r>
          </a:p>
          <a:p>
            <a:r>
              <a:rPr lang="en-US" sz="4400" dirty="0" smtClean="0"/>
              <a:t>“</a:t>
            </a:r>
            <a:r>
              <a:rPr lang="en-US" sz="4400" b="1" dirty="0" smtClean="0">
                <a:solidFill>
                  <a:srgbClr val="FF0000"/>
                </a:solidFill>
              </a:rPr>
              <a:t>Less Than</a:t>
            </a:r>
            <a:r>
              <a:rPr lang="en-US" sz="4400" dirty="0" smtClean="0"/>
              <a:t>” </a:t>
            </a:r>
            <a:r>
              <a:rPr lang="en-US" sz="4400" dirty="0"/>
              <a:t>is </a:t>
            </a:r>
            <a:r>
              <a:rPr lang="en-US" sz="4400" dirty="0" smtClean="0"/>
              <a:t>A &lt; B</a:t>
            </a:r>
            <a:endParaRPr lang="en-US" sz="4400" dirty="0"/>
          </a:p>
          <a:p>
            <a:r>
              <a:rPr lang="en-US" sz="4400" dirty="0" smtClean="0"/>
              <a:t>“</a:t>
            </a:r>
            <a:r>
              <a:rPr lang="en-US" sz="4400" b="1" dirty="0" smtClean="0">
                <a:solidFill>
                  <a:srgbClr val="FF0000"/>
                </a:solidFill>
              </a:rPr>
              <a:t>Less Than or Equals</a:t>
            </a:r>
            <a:r>
              <a:rPr lang="en-US" sz="4400" dirty="0" smtClean="0"/>
              <a:t>” </a:t>
            </a:r>
            <a:r>
              <a:rPr lang="en-US" sz="4400" dirty="0"/>
              <a:t>is </a:t>
            </a:r>
            <a:r>
              <a:rPr lang="en-US" sz="4400" dirty="0" smtClean="0"/>
              <a:t>A ≤ B</a:t>
            </a:r>
            <a:endParaRPr lang="en-US" sz="4400" dirty="0"/>
          </a:p>
          <a:p>
            <a:r>
              <a:rPr lang="en-US" sz="4400" dirty="0" smtClean="0"/>
              <a:t>“</a:t>
            </a:r>
            <a:r>
              <a:rPr lang="en-US" sz="4400" b="1" dirty="0" smtClean="0">
                <a:solidFill>
                  <a:srgbClr val="FF0000"/>
                </a:solidFill>
              </a:rPr>
              <a:t>Greater Than</a:t>
            </a:r>
            <a:r>
              <a:rPr lang="en-US" sz="4400" dirty="0" smtClean="0"/>
              <a:t>” </a:t>
            </a:r>
            <a:r>
              <a:rPr lang="en-US" sz="4400" dirty="0"/>
              <a:t>is </a:t>
            </a:r>
            <a:r>
              <a:rPr lang="en-US" sz="4400" dirty="0" smtClean="0"/>
              <a:t>A &gt; B</a:t>
            </a:r>
            <a:endParaRPr lang="en-US" sz="4400" dirty="0"/>
          </a:p>
          <a:p>
            <a:r>
              <a:rPr lang="en-US" sz="4400" dirty="0" smtClean="0"/>
              <a:t>“</a:t>
            </a:r>
            <a:r>
              <a:rPr lang="en-US" sz="4400" b="1" dirty="0" smtClean="0">
                <a:solidFill>
                  <a:srgbClr val="FF0000"/>
                </a:solidFill>
              </a:rPr>
              <a:t>Greater Than or Equals</a:t>
            </a:r>
            <a:r>
              <a:rPr lang="en-US" sz="4400" dirty="0" smtClean="0"/>
              <a:t>” </a:t>
            </a:r>
            <a:r>
              <a:rPr lang="en-US" sz="4400" dirty="0"/>
              <a:t>is </a:t>
            </a:r>
            <a:r>
              <a:rPr lang="en-US" sz="4400" dirty="0" smtClean="0"/>
              <a:t>A ≥ B</a:t>
            </a:r>
            <a:endParaRPr lang="en-US" sz="4400" dirty="0"/>
          </a:p>
        </p:txBody>
      </p:sp>
      <p:sp>
        <p:nvSpPr>
          <p:cNvPr id="2" name="Rectangle 1"/>
          <p:cNvSpPr/>
          <p:nvPr/>
        </p:nvSpPr>
        <p:spPr>
          <a:xfrm>
            <a:off x="10791464" y="6458673"/>
            <a:ext cx="1400536" cy="3993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1055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ww.renders-graphiques.fr/image/upload/normal/9794_render_Gokulancien9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9746" y="176375"/>
            <a:ext cx="6507725" cy="6409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4548851" y="176376"/>
            <a:ext cx="1863524" cy="11662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True &amp; False</a:t>
            </a:r>
            <a:endParaRPr lang="en-US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4965539" y="945816"/>
            <a:ext cx="691561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/>
              <a:t>“</a:t>
            </a:r>
            <a:r>
              <a:rPr lang="en-US" sz="4400" b="1" dirty="0" smtClean="0">
                <a:solidFill>
                  <a:srgbClr val="00B050"/>
                </a:solidFill>
              </a:rPr>
              <a:t>True</a:t>
            </a:r>
            <a:r>
              <a:rPr lang="en-US" sz="4400" dirty="0" smtClean="0"/>
              <a:t>” is an Non-Zero Integer</a:t>
            </a:r>
          </a:p>
          <a:p>
            <a:endParaRPr lang="en-US" sz="4400" dirty="0"/>
          </a:p>
          <a:p>
            <a:r>
              <a:rPr lang="en-US" sz="4400" dirty="0" smtClean="0"/>
              <a:t>“</a:t>
            </a:r>
            <a:r>
              <a:rPr lang="en-US" sz="4400" b="1" dirty="0" smtClean="0">
                <a:solidFill>
                  <a:srgbClr val="FF0000"/>
                </a:solidFill>
              </a:rPr>
              <a:t>False</a:t>
            </a:r>
            <a:r>
              <a:rPr lang="en-US" sz="4400" dirty="0" smtClean="0"/>
              <a:t>” is Zero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001783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://cartoongalaxy.com/wp-content/uploads/2013/03/maggie-cartoon-simpso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8170" y="1455791"/>
            <a:ext cx="5166448" cy="5166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“</a:t>
            </a:r>
            <a:r>
              <a:rPr lang="en-US" sz="4400" b="1" dirty="0" smtClean="0"/>
              <a:t>if</a:t>
            </a:r>
            <a:r>
              <a:rPr lang="en-US" sz="4400" dirty="0" smtClean="0"/>
              <a:t>” Statement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55265" t="32081" r="37806" b="54945"/>
          <a:stretch/>
        </p:blipFill>
        <p:spPr>
          <a:xfrm>
            <a:off x="138896" y="243069"/>
            <a:ext cx="3960800" cy="45604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03807" y="1250066"/>
            <a:ext cx="41012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If Value ≠ 0</a:t>
            </a:r>
          </a:p>
          <a:p>
            <a:endParaRPr lang="en-US" sz="4800" dirty="0"/>
          </a:p>
          <a:p>
            <a:r>
              <a:rPr lang="en-US" sz="4800" dirty="0" smtClean="0"/>
              <a:t>Do This</a:t>
            </a:r>
            <a:endParaRPr lang="en-US" sz="4800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321933" y="1643606"/>
            <a:ext cx="1581874" cy="4629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2766348" y="2847373"/>
            <a:ext cx="2137459" cy="21440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6856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40548" t="17725" r="37608" b="63866"/>
          <a:stretch/>
        </p:blipFill>
        <p:spPr>
          <a:xfrm>
            <a:off x="312516" y="819797"/>
            <a:ext cx="11450185" cy="58009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     Decide Whether or Not to Do Something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10382492" y="769441"/>
            <a:ext cx="9845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if1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219253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0331" t="45157" r="46142" b="32585"/>
          <a:stretch/>
        </p:blipFill>
        <p:spPr>
          <a:xfrm>
            <a:off x="93657" y="2430684"/>
            <a:ext cx="4362596" cy="43159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“</a:t>
            </a:r>
            <a:r>
              <a:rPr lang="en-US" sz="4400" b="1" dirty="0" smtClean="0"/>
              <a:t>if</a:t>
            </a:r>
            <a:r>
              <a:rPr lang="en-US" sz="4400" dirty="0" smtClean="0"/>
              <a:t>” Statement Expansion</a:t>
            </a:r>
            <a:endParaRPr lang="en-US" sz="4400" dirty="0"/>
          </a:p>
        </p:txBody>
      </p:sp>
      <p:sp>
        <p:nvSpPr>
          <p:cNvPr id="6" name="TextBox 5"/>
          <p:cNvSpPr txBox="1"/>
          <p:nvPr/>
        </p:nvSpPr>
        <p:spPr>
          <a:xfrm>
            <a:off x="5011837" y="2812648"/>
            <a:ext cx="658599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800" dirty="0" smtClean="0"/>
          </a:p>
          <a:p>
            <a:endParaRPr lang="en-US" sz="4800" dirty="0"/>
          </a:p>
          <a:p>
            <a:r>
              <a:rPr lang="en-US" sz="4800" dirty="0" smtClean="0"/>
              <a:t>Drag “Else” Into “if”</a:t>
            </a:r>
          </a:p>
          <a:p>
            <a:endParaRPr lang="en-US" sz="4800" dirty="0"/>
          </a:p>
          <a:p>
            <a:r>
              <a:rPr lang="en-US" sz="4800" dirty="0" smtClean="0"/>
              <a:t>Click Star to Add Options</a:t>
            </a:r>
            <a:endParaRPr lang="en-US" sz="4800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136739" y="3842795"/>
            <a:ext cx="6003403" cy="492199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1666754" y="4242397"/>
            <a:ext cx="3433825" cy="537511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1435261" y="5550336"/>
            <a:ext cx="3576577" cy="500742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38" name="Picture 2" descr="http://mtdata.ru/u27/photo038D/20058148261-0/original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440" y="0"/>
            <a:ext cx="3923816" cy="392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8444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54021" t="33663" r="37125" b="51938"/>
          <a:stretch/>
        </p:blipFill>
        <p:spPr>
          <a:xfrm>
            <a:off x="3379805" y="1632030"/>
            <a:ext cx="3784921" cy="378492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“</a:t>
            </a:r>
            <a:r>
              <a:rPr lang="en-US" sz="4400" b="1" dirty="0" smtClean="0"/>
              <a:t>if-else</a:t>
            </a:r>
            <a:r>
              <a:rPr lang="en-US" sz="4400" dirty="0" smtClean="0"/>
              <a:t>” Statement</a:t>
            </a:r>
            <a:endParaRPr lang="en-US" sz="4400" dirty="0"/>
          </a:p>
        </p:txBody>
      </p:sp>
      <p:sp>
        <p:nvSpPr>
          <p:cNvPr id="6" name="TextBox 5"/>
          <p:cNvSpPr txBox="1"/>
          <p:nvPr/>
        </p:nvSpPr>
        <p:spPr>
          <a:xfrm>
            <a:off x="8422511" y="1632030"/>
            <a:ext cx="410129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If Value ≠ 0</a:t>
            </a:r>
          </a:p>
          <a:p>
            <a:endParaRPr lang="en-US" sz="4800" dirty="0"/>
          </a:p>
          <a:p>
            <a:r>
              <a:rPr lang="en-US" sz="4800" dirty="0" smtClean="0"/>
              <a:t>Do This</a:t>
            </a:r>
          </a:p>
          <a:p>
            <a:endParaRPr lang="en-US" sz="4800" dirty="0"/>
          </a:p>
          <a:p>
            <a:r>
              <a:rPr lang="en-US" sz="4800" dirty="0" smtClean="0"/>
              <a:t>Else, Do This</a:t>
            </a:r>
            <a:endParaRPr lang="en-US" sz="4800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6840637" y="2025570"/>
            <a:ext cx="1581874" cy="4629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6285052" y="3229337"/>
            <a:ext cx="2137459" cy="21440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6285053" y="4494009"/>
            <a:ext cx="2137458" cy="43680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86" name="Picture 2" descr="http://visucado.com/wp-content/uploads/2012/12/20100602024832Bart_Simpson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438"/>
          <a:stretch/>
        </p:blipFill>
        <p:spPr bwMode="auto">
          <a:xfrm>
            <a:off x="118295" y="-149190"/>
            <a:ext cx="4002292" cy="7013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634451" y="6180881"/>
            <a:ext cx="775503" cy="243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4304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s-media-cache-ak0.pinimg.com/736x/e6/5c/ac/e65cac8de2bc3f8fdafb863d2f58cb07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176" b="11647"/>
          <a:stretch/>
        </p:blipFill>
        <p:spPr bwMode="auto">
          <a:xfrm>
            <a:off x="0" y="-64546"/>
            <a:ext cx="12192000" cy="6874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9951" y="-64546"/>
            <a:ext cx="1178302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Grade 8 Systems  - Class 5</a:t>
            </a:r>
          </a:p>
          <a:p>
            <a:r>
              <a:rPr lang="en-US" sz="4400" dirty="0" smtClean="0">
                <a:solidFill>
                  <a:schemeClr val="bg1"/>
                </a:solidFill>
              </a:rPr>
              <a:t>Using Variables </a:t>
            </a:r>
          </a:p>
          <a:p>
            <a:r>
              <a:rPr lang="en-US" sz="4400" dirty="0" smtClean="0">
                <a:solidFill>
                  <a:schemeClr val="bg1"/>
                </a:solidFill>
              </a:rPr>
              <a:t>and Comparisons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033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40331" t="20253" r="37246" b="55564"/>
          <a:stretch/>
        </p:blipFill>
        <p:spPr>
          <a:xfrm>
            <a:off x="555585" y="127320"/>
            <a:ext cx="10232020" cy="663430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405641" y="0"/>
            <a:ext cx="9845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if2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122240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     Challenge</a:t>
            </a:r>
            <a:endParaRPr lang="en-US" sz="4400" dirty="0"/>
          </a:p>
        </p:txBody>
      </p:sp>
      <p:sp>
        <p:nvSpPr>
          <p:cNvPr id="4" name="TextBox 3"/>
          <p:cNvSpPr txBox="1"/>
          <p:nvPr/>
        </p:nvSpPr>
        <p:spPr>
          <a:xfrm>
            <a:off x="208343" y="1236783"/>
            <a:ext cx="915557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2060"/>
                </a:solidFill>
              </a:rPr>
              <a:t>Create a program that:</a:t>
            </a:r>
          </a:p>
          <a:p>
            <a:r>
              <a:rPr lang="en-US" sz="4000" dirty="0" smtClean="0"/>
              <a:t>Repeat Until “Enter” Button Pressed</a:t>
            </a:r>
          </a:p>
          <a:p>
            <a:r>
              <a:rPr lang="en-US" sz="4000" dirty="0"/>
              <a:t> </a:t>
            </a:r>
            <a:r>
              <a:rPr lang="en-US" sz="4000" dirty="0" smtClean="0"/>
              <a:t> Draw Left &amp; Right Front Object Values</a:t>
            </a:r>
          </a:p>
          <a:p>
            <a:r>
              <a:rPr lang="en-US" sz="4000" dirty="0" smtClean="0"/>
              <a:t>  if Left Front Object Sensor &lt; 75</a:t>
            </a:r>
          </a:p>
          <a:p>
            <a:r>
              <a:rPr lang="en-US" sz="4000" dirty="0"/>
              <a:t> </a:t>
            </a:r>
            <a:r>
              <a:rPr lang="en-US" sz="4000" dirty="0" smtClean="0"/>
              <a:t>   Turn Right for 200ms</a:t>
            </a:r>
          </a:p>
          <a:p>
            <a:r>
              <a:rPr lang="en-US" sz="4000" dirty="0"/>
              <a:t> </a:t>
            </a:r>
            <a:r>
              <a:rPr lang="en-US" sz="4000" dirty="0" smtClean="0"/>
              <a:t> else if Right Front Object Sensor &lt; 75</a:t>
            </a:r>
          </a:p>
          <a:p>
            <a:r>
              <a:rPr lang="en-US" sz="4000" dirty="0"/>
              <a:t> </a:t>
            </a:r>
            <a:r>
              <a:rPr lang="en-US" sz="4000" dirty="0" smtClean="0"/>
              <a:t>   Turn Left for 200ms</a:t>
            </a:r>
          </a:p>
          <a:p>
            <a:r>
              <a:rPr lang="en-US" sz="4000" dirty="0"/>
              <a:t> </a:t>
            </a:r>
            <a:r>
              <a:rPr lang="en-US" sz="4000" dirty="0" smtClean="0"/>
              <a:t> else </a:t>
            </a:r>
          </a:p>
          <a:p>
            <a:r>
              <a:rPr lang="en-US" sz="4000" dirty="0"/>
              <a:t> </a:t>
            </a:r>
            <a:r>
              <a:rPr lang="en-US" sz="4000" dirty="0" smtClean="0"/>
              <a:t>   Go Forwards for 200ms</a:t>
            </a:r>
            <a:endParaRPr lang="en-US" sz="4000" dirty="0"/>
          </a:p>
        </p:txBody>
      </p:sp>
      <p:pic>
        <p:nvPicPr>
          <p:cNvPr id="2" name="Picture 2" descr="http://media.jrn.com/images/27971337-mjs_agnes-skinner-simpsons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5185" y="81024"/>
            <a:ext cx="3406815" cy="6779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1204294" y="6250329"/>
            <a:ext cx="987706" cy="324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187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://tstoaddicts.files.wordpress.com/2013/08/simpsons-questions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3" r="1361" b="16267"/>
          <a:stretch/>
        </p:blipFill>
        <p:spPr bwMode="auto">
          <a:xfrm>
            <a:off x="-4651" y="-21514"/>
            <a:ext cx="12139278" cy="687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4650" y="0"/>
            <a:ext cx="9417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21" name="TextBox 20"/>
          <p:cNvSpPr txBox="1"/>
          <p:nvPr/>
        </p:nvSpPr>
        <p:spPr>
          <a:xfrm>
            <a:off x="116837" y="964098"/>
            <a:ext cx="335788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What is Programming?</a:t>
            </a: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What is a Comparison Operation and what values are returned?</a:t>
            </a:r>
          </a:p>
          <a:p>
            <a:pPr algn="ctr"/>
            <a:endParaRPr lang="en-US" sz="2800" dirty="0">
              <a:solidFill>
                <a:schemeClr val="bg1"/>
              </a:solidFill>
            </a:endParaRP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What are the Output and Input Values used on the Jade Robot?</a:t>
            </a:r>
          </a:p>
        </p:txBody>
      </p:sp>
    </p:spTree>
    <p:extLst>
      <p:ext uri="{BB962C8B-B14F-4D97-AF65-F5344CB8AC3E}">
        <p14:creationId xmlns:p14="http://schemas.microsoft.com/office/powerpoint/2010/main" val="3166367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://www.simpsonspark.com/images/news/24x10%20-%20Bart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29"/>
          <a:stretch/>
        </p:blipFill>
        <p:spPr bwMode="auto">
          <a:xfrm>
            <a:off x="0" y="0"/>
            <a:ext cx="13011150" cy="6874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127178" y="0"/>
            <a:ext cx="488397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Hint for Copying</a:t>
            </a:r>
          </a:p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Programs…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460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71416" y="194657"/>
            <a:ext cx="4883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Hint for Copying…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37927" t="13211" r="25513" b="51458"/>
          <a:stretch/>
        </p:blipFill>
        <p:spPr>
          <a:xfrm>
            <a:off x="400106" y="115741"/>
            <a:ext cx="11487094" cy="66738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96494" y="3808207"/>
            <a:ext cx="609070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FF0000"/>
                </a:solidFill>
              </a:rPr>
              <a:t>DON’T</a:t>
            </a:r>
            <a:r>
              <a:rPr lang="en-US" sz="4800" dirty="0" smtClean="0"/>
              <a:t> Load Blocks First</a:t>
            </a:r>
          </a:p>
          <a:p>
            <a:endParaRPr lang="en-US" sz="4800" dirty="0"/>
          </a:p>
          <a:p>
            <a:r>
              <a:rPr lang="en-US" sz="4800" dirty="0" smtClean="0"/>
              <a:t>Copy Program in Order</a:t>
            </a:r>
          </a:p>
        </p:txBody>
      </p:sp>
    </p:spTree>
    <p:extLst>
      <p:ext uri="{BB962C8B-B14F-4D97-AF65-F5344CB8AC3E}">
        <p14:creationId xmlns:p14="http://schemas.microsoft.com/office/powerpoint/2010/main" val="2862822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971416" y="194657"/>
            <a:ext cx="48839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Hint for Copying…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6146" name="Picture 2" descr="http://craigclarkdotcom.files.wordpress.com/2012/01/marge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611"/>
          <a:stretch/>
        </p:blipFill>
        <p:spPr bwMode="auto">
          <a:xfrm>
            <a:off x="0" y="1"/>
            <a:ext cx="12247113" cy="6841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407729" y="194657"/>
            <a:ext cx="74540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Think in terms of SEQUENCE!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68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://vignette4.wikia.nocookie.net/simpsons/images/3/31/Homers.png/revision/latest?cb=201301051346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650" y="0"/>
            <a:ext cx="12196650" cy="6831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4650" y="0"/>
            <a:ext cx="12196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Variables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066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50421" t="24486" r="29536" b="57159"/>
          <a:stretch/>
        </p:blipFill>
        <p:spPr>
          <a:xfrm>
            <a:off x="5001879" y="1597591"/>
            <a:ext cx="5533198" cy="31157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03997" y="535459"/>
            <a:ext cx="8555325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4000" dirty="0" smtClean="0"/>
              <a:t> Initialize/Save Data in “variable” </a:t>
            </a:r>
            <a:r>
              <a:rPr lang="en-US" sz="4000" b="1" dirty="0" smtClean="0">
                <a:solidFill>
                  <a:srgbClr val="FF0000"/>
                </a:solidFill>
              </a:rPr>
              <a:t>FIRST</a:t>
            </a:r>
          </a:p>
          <a:p>
            <a:pPr marL="342900" indent="-342900">
              <a:buAutoNum type="arabicPeriod"/>
            </a:pPr>
            <a:endParaRPr lang="en-US" sz="4000" dirty="0"/>
          </a:p>
          <a:p>
            <a:pPr marL="342900" indent="-342900">
              <a:buAutoNum type="arabicPeriod"/>
            </a:pPr>
            <a:endParaRPr lang="en-US" sz="4000" dirty="0" smtClean="0"/>
          </a:p>
          <a:p>
            <a:pPr marL="342900" indent="-342900">
              <a:buAutoNum type="arabicPeriod"/>
            </a:pPr>
            <a:r>
              <a:rPr lang="en-US" sz="4000" dirty="0" smtClean="0"/>
              <a:t> Get Saved Data in “variable”</a:t>
            </a:r>
          </a:p>
          <a:p>
            <a:pPr marL="342900" indent="-342900">
              <a:buAutoNum type="arabicPeriod"/>
            </a:pPr>
            <a:endParaRPr lang="en-US" sz="4000" dirty="0"/>
          </a:p>
          <a:p>
            <a:pPr marL="342900" indent="-342900">
              <a:buAutoNum type="arabicPeriod"/>
            </a:pPr>
            <a:endParaRPr lang="en-US" sz="4000" dirty="0" smtClean="0"/>
          </a:p>
          <a:p>
            <a:pPr marL="342900" indent="-342900">
              <a:buAutoNum type="arabicPeriod"/>
            </a:pPr>
            <a:r>
              <a:rPr lang="en-US" sz="4000" dirty="0" smtClean="0"/>
              <a:t> Variable Stores Integer Data</a:t>
            </a:r>
          </a:p>
          <a:p>
            <a:pPr marL="342900" indent="-342900">
              <a:buAutoNum type="arabicPeriod"/>
            </a:pPr>
            <a:endParaRPr lang="en-US" sz="4000" dirty="0"/>
          </a:p>
          <a:p>
            <a:pPr marL="342900" indent="-342900">
              <a:buAutoNum type="arabicPeriod"/>
            </a:pPr>
            <a:r>
              <a:rPr lang="en-US" sz="4000" dirty="0" smtClean="0"/>
              <a:t> Variable Name Starts with “_”, “a”-”z”, “A”-”Z”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47700" y="0"/>
            <a:ext cx="108299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Things to Know About Scratch Variables</a:t>
            </a:r>
            <a:endParaRPr lang="en-US" sz="4400" dirty="0"/>
          </a:p>
        </p:txBody>
      </p:sp>
      <p:pic>
        <p:nvPicPr>
          <p:cNvPr id="4098" name="Picture 2" descr="http://upload.wikimedia.org/wikipedia/en/e/ec/Lisa_Simpson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152" y="769441"/>
            <a:ext cx="3697058" cy="601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3799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8824" t="15273" r="35427" b="62282"/>
          <a:stretch/>
        </p:blipFill>
        <p:spPr>
          <a:xfrm>
            <a:off x="176657" y="387274"/>
            <a:ext cx="11823757" cy="619640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380670" y="139849"/>
            <a:ext cx="160377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Var4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689326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1750</TotalTime>
  <Words>1256</Words>
  <Application>Microsoft Macintosh PowerPoint</Application>
  <PresentationFormat>Custom</PresentationFormat>
  <Paragraphs>129</Paragraphs>
  <Slides>21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Myke Predko</dc:creator>
  <cp:lastModifiedBy>Michael Predko</cp:lastModifiedBy>
  <cp:revision>185</cp:revision>
  <dcterms:created xsi:type="dcterms:W3CDTF">2014-10-29T21:44:21Z</dcterms:created>
  <dcterms:modified xsi:type="dcterms:W3CDTF">2015-06-09T16:15:00Z</dcterms:modified>
</cp:coreProperties>
</file>

<file path=docProps/thumbnail.jpeg>
</file>